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67" r:id="rId4"/>
    <p:sldId id="268" r:id="rId5"/>
    <p:sldId id="261" r:id="rId6"/>
    <p:sldId id="260" r:id="rId7"/>
    <p:sldId id="270" r:id="rId8"/>
    <p:sldId id="271" r:id="rId9"/>
    <p:sldId id="262" r:id="rId10"/>
    <p:sldId id="272" r:id="rId11"/>
    <p:sldId id="273" r:id="rId12"/>
    <p:sldId id="274" r:id="rId13"/>
    <p:sldId id="277" r:id="rId14"/>
    <p:sldId id="278" r:id="rId15"/>
    <p:sldId id="279" r:id="rId16"/>
    <p:sldId id="280" r:id="rId17"/>
    <p:sldId id="283" r:id="rId18"/>
    <p:sldId id="265" r:id="rId19"/>
    <p:sldId id="281" r:id="rId20"/>
    <p:sldId id="290" r:id="rId21"/>
    <p:sldId id="291" r:id="rId22"/>
    <p:sldId id="282" r:id="rId23"/>
    <p:sldId id="284" r:id="rId24"/>
    <p:sldId id="285" r:id="rId25"/>
    <p:sldId id="276" r:id="rId26"/>
    <p:sldId id="286" r:id="rId27"/>
    <p:sldId id="288" r:id="rId28"/>
    <p:sldId id="289" r:id="rId29"/>
    <p:sldId id="292" r:id="rId3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-13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notesMaster" Target="notesMasters/notesMaster1.xml"/><Relationship Id="rId32" Type="http://schemas.openxmlformats.org/officeDocument/2006/relationships/printerSettings" Target="printerSettings/printerSettings1.bin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presProps" Target="presProps.xml"/><Relationship Id="rId34" Type="http://schemas.openxmlformats.org/officeDocument/2006/relationships/viewProps" Target="viewProps.xml"/><Relationship Id="rId35" Type="http://schemas.openxmlformats.org/officeDocument/2006/relationships/theme" Target="theme/theme1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9BA8A6-CC96-A345-8FC1-965A823CD122}" type="datetimeFigureOut">
              <a:rPr lang="en-US" smtClean="0"/>
              <a:t>15-12-02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E5EF6B-49A0-2A42-A0A7-2BA098D01F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1243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spatialreference.org</a:t>
            </a:r>
            <a:r>
              <a:rPr lang="en-US" dirty="0" smtClean="0"/>
              <a:t>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E5EF6B-49A0-2A42-A0A7-2BA098D01F1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1610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083CD-3E12-FF47-B037-FF878CB49D09}" type="datetimeFigureOut">
              <a:rPr lang="en-US" smtClean="0"/>
              <a:t>15-12-02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781F0-3C44-D248-9448-06BB66DD4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5081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083CD-3E12-FF47-B037-FF878CB49D09}" type="datetimeFigureOut">
              <a:rPr lang="en-US" smtClean="0"/>
              <a:t>15-12-02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781F0-3C44-D248-9448-06BB66DD4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0837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083CD-3E12-FF47-B037-FF878CB49D09}" type="datetimeFigureOut">
              <a:rPr lang="en-US" smtClean="0"/>
              <a:t>15-12-02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781F0-3C44-D248-9448-06BB66DD4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402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083CD-3E12-FF47-B037-FF878CB49D09}" type="datetimeFigureOut">
              <a:rPr lang="en-US" smtClean="0"/>
              <a:t>15-12-02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781F0-3C44-D248-9448-06BB66DD4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5084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083CD-3E12-FF47-B037-FF878CB49D09}" type="datetimeFigureOut">
              <a:rPr lang="en-US" smtClean="0"/>
              <a:t>15-12-02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781F0-3C44-D248-9448-06BB66DD4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7747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083CD-3E12-FF47-B037-FF878CB49D09}" type="datetimeFigureOut">
              <a:rPr lang="en-US" smtClean="0"/>
              <a:t>15-12-02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781F0-3C44-D248-9448-06BB66DD4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2272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083CD-3E12-FF47-B037-FF878CB49D09}" type="datetimeFigureOut">
              <a:rPr lang="en-US" smtClean="0"/>
              <a:t>15-12-02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781F0-3C44-D248-9448-06BB66DD4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7879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083CD-3E12-FF47-B037-FF878CB49D09}" type="datetimeFigureOut">
              <a:rPr lang="en-US" smtClean="0"/>
              <a:t>15-12-02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781F0-3C44-D248-9448-06BB66DD4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0668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083CD-3E12-FF47-B037-FF878CB49D09}" type="datetimeFigureOut">
              <a:rPr lang="en-US" smtClean="0"/>
              <a:t>15-12-02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781F0-3C44-D248-9448-06BB66DD4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4623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083CD-3E12-FF47-B037-FF878CB49D09}" type="datetimeFigureOut">
              <a:rPr lang="en-US" smtClean="0"/>
              <a:t>15-12-02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781F0-3C44-D248-9448-06BB66DD4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6437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083CD-3E12-FF47-B037-FF878CB49D09}" type="datetimeFigureOut">
              <a:rPr lang="en-US" smtClean="0"/>
              <a:t>15-12-02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781F0-3C44-D248-9448-06BB66DD4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8356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0083CD-3E12-FF47-B037-FF878CB49D09}" type="datetimeFigureOut">
              <a:rPr lang="en-US" smtClean="0"/>
              <a:t>15-12-02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E781F0-3C44-D248-9448-06BB66DD4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8951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Open Sans"/>
          <a:ea typeface="+mj-ea"/>
          <a:cs typeface="Open San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Open Sans"/>
          <a:ea typeface="+mn-ea"/>
          <a:cs typeface="Open San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Open Sans"/>
          <a:ea typeface="+mn-ea"/>
          <a:cs typeface="Open San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Open Sans"/>
          <a:ea typeface="+mn-ea"/>
          <a:cs typeface="Open San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Open Sans"/>
          <a:ea typeface="+mn-ea"/>
          <a:cs typeface="Open San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Open Sans"/>
          <a:ea typeface="+mn-ea"/>
          <a:cs typeface="Open San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youtube.com/watch?v=vVX-PrBRtTY&amp;t=0m46s" TargetMode="External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4957" y="1395412"/>
            <a:ext cx="7772400" cy="1470025"/>
          </a:xfrm>
        </p:spPr>
        <p:txBody>
          <a:bodyPr/>
          <a:lstStyle/>
          <a:p>
            <a:r>
              <a:rPr lang="en-US" b="1" dirty="0" smtClean="0">
                <a:latin typeface="Open Sans"/>
                <a:cs typeface="Open Sans"/>
              </a:rPr>
              <a:t>Introduction to GIS</a:t>
            </a:r>
            <a:endParaRPr lang="en-US" b="1" dirty="0">
              <a:latin typeface="Open Sans"/>
              <a:cs typeface="Open Sans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4957" y="2616128"/>
            <a:ext cx="6400800" cy="1752600"/>
          </a:xfrm>
        </p:spPr>
        <p:txBody>
          <a:bodyPr>
            <a:normAutofit/>
          </a:bodyPr>
          <a:lstStyle/>
          <a:p>
            <a:pPr algn="l"/>
            <a:r>
              <a:rPr lang="en-US" sz="2500" dirty="0" smtClean="0">
                <a:latin typeface="Open Sans"/>
                <a:cs typeface="Open Sans"/>
              </a:rPr>
              <a:t>Matt Quick</a:t>
            </a:r>
          </a:p>
          <a:p>
            <a:pPr algn="l"/>
            <a:r>
              <a:rPr lang="en-US" sz="2500" dirty="0" smtClean="0">
                <a:latin typeface="Open Sans"/>
                <a:cs typeface="Open Sans"/>
              </a:rPr>
              <a:t>December 7, 2015</a:t>
            </a:r>
            <a:endParaRPr lang="en-US" sz="2500" dirty="0">
              <a:latin typeface="Open Sans"/>
              <a:cs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34072659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7000" y="914400"/>
            <a:ext cx="6350000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3797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Spatial Data Types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chemeClr val="accent3"/>
                </a:solidFill>
              </a:rPr>
              <a:t>Vector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latin typeface="Wingdings"/>
                <a:ea typeface="Wingdings"/>
                <a:cs typeface="Wingdings"/>
                <a:sym typeface="Wingdings"/>
              </a:rPr>
              <a:t> </a:t>
            </a:r>
            <a:r>
              <a:rPr lang="en-US" dirty="0">
                <a:sym typeface="Wingdings"/>
              </a:rPr>
              <a:t>C</a:t>
            </a:r>
            <a:r>
              <a:rPr lang="en-US" dirty="0" smtClean="0"/>
              <a:t>oordinate-based (</a:t>
            </a:r>
            <a:r>
              <a:rPr lang="en-US" dirty="0" err="1" smtClean="0"/>
              <a:t>x,y</a:t>
            </a:r>
            <a:r>
              <a:rPr lang="en-US" dirty="0" smtClean="0"/>
              <a:t>)</a:t>
            </a:r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dirty="0">
                <a:latin typeface="Wingdings"/>
                <a:ea typeface="Wingdings"/>
                <a:cs typeface="Wingdings"/>
                <a:sym typeface="Wingdings"/>
              </a:rPr>
              <a:t> </a:t>
            </a:r>
            <a:r>
              <a:rPr lang="en-US" dirty="0">
                <a:sym typeface="Wingdings"/>
              </a:rPr>
              <a:t>P</a:t>
            </a:r>
            <a:r>
              <a:rPr lang="en-US" dirty="0" smtClean="0"/>
              <a:t>oints, lines, polygons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latin typeface="Wingdings"/>
                <a:ea typeface="Wingdings"/>
                <a:cs typeface="Wingdings"/>
                <a:sym typeface="Wingdings"/>
              </a:rPr>
              <a:t> </a:t>
            </a:r>
            <a:r>
              <a:rPr lang="en-US" dirty="0" smtClean="0">
                <a:sym typeface="Wingdings"/>
              </a:rPr>
              <a:t>Each point / line / polygon contains 		 data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500" dirty="0" smtClean="0">
                <a:solidFill>
                  <a:srgbClr val="9BBB59"/>
                </a:solidFill>
              </a:rPr>
              <a:t>Example:</a:t>
            </a:r>
            <a:r>
              <a:rPr lang="en-US" sz="2500" dirty="0"/>
              <a:t>	</a:t>
            </a:r>
            <a:r>
              <a:rPr lang="en-US" sz="2500" dirty="0" smtClean="0"/>
              <a:t>Hospital with number of beds / doctors.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07531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5-11-30 at 10.08.26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" y="1035050"/>
            <a:ext cx="7543800" cy="478790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12738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File types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Today, we’ll be dealing with </a:t>
            </a:r>
            <a:r>
              <a:rPr lang="en-US" dirty="0" err="1" smtClean="0"/>
              <a:t>shapefiles</a:t>
            </a:r>
            <a:r>
              <a:rPr lang="en-US" dirty="0" smtClean="0"/>
              <a:t> (.</a:t>
            </a:r>
            <a:r>
              <a:rPr lang="en-US" dirty="0" err="1" smtClean="0"/>
              <a:t>shp</a:t>
            </a:r>
            <a:r>
              <a:rPr lang="en-US" dirty="0" smtClean="0"/>
              <a:t>) and comma-separated values (.</a:t>
            </a:r>
            <a:r>
              <a:rPr lang="en-US" dirty="0" err="1" smtClean="0"/>
              <a:t>csv</a:t>
            </a:r>
            <a:r>
              <a:rPr lang="en-US" dirty="0" smtClean="0"/>
              <a:t>).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 smtClean="0">
                <a:solidFill>
                  <a:srgbClr val="9BBB59"/>
                </a:solidFill>
              </a:rPr>
              <a:t>Shapefiles</a:t>
            </a:r>
            <a:r>
              <a:rPr lang="en-US" dirty="0" smtClean="0">
                <a:solidFill>
                  <a:srgbClr val="9BBB59"/>
                </a:solidFill>
              </a:rPr>
              <a:t> </a:t>
            </a:r>
            <a:r>
              <a:rPr lang="en-US" dirty="0" smtClean="0"/>
              <a:t>store geographic data.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>
                <a:solidFill>
                  <a:srgbClr val="9BBB59"/>
                </a:solidFill>
              </a:rPr>
              <a:t>Comma-separated value </a:t>
            </a:r>
            <a:r>
              <a:rPr lang="en-US" dirty="0" smtClean="0"/>
              <a:t>files stores tabular data.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92274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950481"/>
            <a:ext cx="8229600" cy="3175682"/>
          </a:xfrm>
        </p:spPr>
        <p:txBody>
          <a:bodyPr/>
          <a:lstStyle/>
          <a:p>
            <a:pPr marL="0" indent="0" algn="ctr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32445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GIS: Getting Started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Create a folder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(\Desktop)</a:t>
            </a:r>
          </a:p>
          <a:p>
            <a:pPr marL="0" indent="0">
              <a:buNone/>
            </a:pPr>
            <a:endParaRPr lang="en-US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dirty="0" smtClean="0"/>
              <a:t>This is where we will store our files today.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27199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Waterloo Region Census Tracts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Download Census Tract </a:t>
            </a:r>
            <a:r>
              <a:rPr lang="en-US" dirty="0" err="1" smtClean="0"/>
              <a:t>shapefile</a:t>
            </a:r>
            <a:r>
              <a:rPr lang="en-US" dirty="0" smtClean="0"/>
              <a:t> at:</a:t>
            </a:r>
          </a:p>
          <a:p>
            <a:pPr marL="0" indent="0">
              <a:buNone/>
            </a:pPr>
            <a:r>
              <a:rPr lang="en-US" dirty="0" smtClean="0"/>
              <a:t> </a:t>
            </a: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https</a:t>
            </a:r>
            <a:r>
              <a:rPr lang="en-US" dirty="0">
                <a:solidFill>
                  <a:srgbClr val="9BBB59"/>
                </a:solidFill>
                <a:latin typeface="Courier New"/>
                <a:cs typeface="Courier New"/>
              </a:rPr>
              <a:t>://</a:t>
            </a:r>
            <a:r>
              <a:rPr lang="en-US" dirty="0" err="1">
                <a:solidFill>
                  <a:srgbClr val="9BBB59"/>
                </a:solidFill>
                <a:latin typeface="Courier New"/>
                <a:cs typeface="Courier New"/>
              </a:rPr>
              <a:t>github.com</a:t>
            </a:r>
            <a:r>
              <a:rPr lang="en-US" dirty="0">
                <a:solidFill>
                  <a:srgbClr val="9BBB59"/>
                </a:solidFill>
                <a:latin typeface="Courier New"/>
                <a:cs typeface="Courier New"/>
              </a:rPr>
              <a:t>/</a:t>
            </a:r>
            <a:r>
              <a:rPr lang="en-US" dirty="0" err="1" smtClean="0">
                <a:solidFill>
                  <a:srgbClr val="9BBB59"/>
                </a:solidFill>
                <a:latin typeface="Courier New"/>
                <a:cs typeface="Courier New"/>
              </a:rPr>
              <a:t>matthewquick</a:t>
            </a:r>
            <a:r>
              <a:rPr lang="en-US" dirty="0">
                <a:solidFill>
                  <a:srgbClr val="9BBB59"/>
                </a:solidFill>
                <a:latin typeface="Courier New"/>
                <a:cs typeface="Courier New"/>
              </a:rPr>
              <a:t>/</a:t>
            </a:r>
            <a:r>
              <a:rPr lang="en-US" dirty="0" err="1" smtClean="0">
                <a:solidFill>
                  <a:srgbClr val="9BBB59"/>
                </a:solidFill>
                <a:latin typeface="Courier New"/>
                <a:cs typeface="Courier New"/>
              </a:rPr>
              <a:t>introGIS</a:t>
            </a:r>
            <a:r>
              <a:rPr lang="en-US" dirty="0">
                <a:solidFill>
                  <a:srgbClr val="9BBB59"/>
                </a:solidFill>
                <a:latin typeface="Courier New"/>
                <a:cs typeface="Courier New"/>
              </a:rPr>
              <a:t>/tree/master/_data</a:t>
            </a:r>
            <a:endParaRPr lang="en-US" dirty="0" smtClean="0">
              <a:solidFill>
                <a:srgbClr val="9BBB59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Also being passed around on USB key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43955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Waterloo Region Census Tracts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Add </a:t>
            </a:r>
            <a:r>
              <a:rPr lang="en-US" dirty="0" err="1" smtClean="0"/>
              <a:t>shapefile</a:t>
            </a:r>
            <a:r>
              <a:rPr lang="en-US" dirty="0" smtClean="0"/>
              <a:t> to ArcGIS: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File &gt; Add data &gt; </a:t>
            </a:r>
            <a:r>
              <a:rPr lang="is-IS" dirty="0" smtClean="0">
                <a:solidFill>
                  <a:srgbClr val="9BBB59"/>
                </a:solidFill>
                <a:latin typeface="Courier New"/>
                <a:cs typeface="Courier New"/>
              </a:rPr>
              <a:t>…</a:t>
            </a:r>
            <a:endParaRPr lang="en-US" dirty="0" smtClean="0">
              <a:solidFill>
                <a:srgbClr val="9BBB59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Examine properties: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Right-click </a:t>
            </a:r>
            <a:r>
              <a:rPr lang="en-US" dirty="0" err="1" smtClean="0">
                <a:solidFill>
                  <a:srgbClr val="9BBB59"/>
                </a:solidFill>
                <a:latin typeface="Courier New"/>
                <a:cs typeface="Courier New"/>
              </a:rPr>
              <a:t>shapefile</a:t>
            </a:r>
            <a:r>
              <a:rPr lang="en-US" dirty="0">
                <a:solidFill>
                  <a:srgbClr val="9BBB59"/>
                </a:solidFill>
                <a:latin typeface="Courier New"/>
                <a:cs typeface="Courier New"/>
              </a:rPr>
              <a:t> </a:t>
            </a: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&gt; Properties</a:t>
            </a:r>
            <a:endParaRPr lang="en-US" dirty="0">
              <a:solidFill>
                <a:srgbClr val="9BBB59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Examine attribute table: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Right-click </a:t>
            </a:r>
            <a:r>
              <a:rPr lang="en-US" dirty="0" err="1" smtClean="0">
                <a:solidFill>
                  <a:srgbClr val="9BBB59"/>
                </a:solidFill>
                <a:latin typeface="Courier New"/>
                <a:cs typeface="Courier New"/>
              </a:rPr>
              <a:t>shapefile</a:t>
            </a: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 &gt; Attribute Table</a:t>
            </a:r>
            <a:endParaRPr lang="en-US" dirty="0">
              <a:solidFill>
                <a:srgbClr val="9BBB59"/>
              </a:solid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4855773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Income Data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Canadian Census Analyzer</a:t>
            </a:r>
            <a:r>
              <a:rPr lang="en-US" dirty="0" smtClean="0"/>
              <a:t>:</a:t>
            </a:r>
            <a:endParaRPr lang="en-US" dirty="0"/>
          </a:p>
          <a:p>
            <a:pPr marL="0" indent="0">
              <a:buNone/>
            </a:pPr>
            <a:r>
              <a:rPr lang="en-US" dirty="0" err="1" smtClean="0">
                <a:solidFill>
                  <a:srgbClr val="9BBB59"/>
                </a:solidFill>
                <a:latin typeface="Courier New"/>
                <a:cs typeface="Courier New"/>
              </a:rPr>
              <a:t>UWaterloo</a:t>
            </a: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 Library &gt; Find &amp; Use Resources &gt; Statistics &amp; Numerical Data &gt; Canadian Census Analyzer</a:t>
            </a:r>
            <a:endParaRPr lang="en-US" dirty="0">
              <a:solidFill>
                <a:srgbClr val="9BBB59"/>
              </a:solid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5500958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Income Data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/>
              <a:t>We want 2006 Median Income for Census Tracts in Waterloo Region.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Census Tract &gt; 2006 (Cumulative) &gt; Income and Earnings &gt; Kitchener &gt; Median Income ($)</a:t>
            </a:r>
          </a:p>
          <a:p>
            <a:pPr marL="0" indent="0">
              <a:buNone/>
            </a:pPr>
            <a:endParaRPr lang="en-US" dirty="0">
              <a:solidFill>
                <a:srgbClr val="9BBB59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Include CTUID &gt; Download to a file &gt; CSV &gt; Submit Query</a:t>
            </a:r>
            <a:endParaRPr lang="en-US" dirty="0">
              <a:solidFill>
                <a:srgbClr val="9BBB59"/>
              </a:solid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6567893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What does GIS do?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/>
              <a:t>1) Provides a database framework to integrate spatial and non-spatial data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753961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Income Data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25808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 smtClean="0"/>
              <a:t>Download</a:t>
            </a: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 _</a:t>
            </a:r>
            <a:r>
              <a:rPr lang="en-US" dirty="0" err="1" smtClean="0">
                <a:solidFill>
                  <a:srgbClr val="9BBB59"/>
                </a:solidFill>
                <a:latin typeface="Courier New"/>
                <a:cs typeface="Courier New"/>
              </a:rPr>
              <a:t>data.csv</a:t>
            </a: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 and _</a:t>
            </a:r>
            <a:r>
              <a:rPr lang="en-US" dirty="0" err="1" smtClean="0">
                <a:solidFill>
                  <a:srgbClr val="9BBB59"/>
                </a:solidFill>
                <a:latin typeface="Courier New"/>
                <a:cs typeface="Courier New"/>
              </a:rPr>
              <a:t>header.txt</a:t>
            </a: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 to (/Desktop/...)</a:t>
            </a:r>
          </a:p>
          <a:p>
            <a:pPr marL="0" indent="0">
              <a:buNone/>
            </a:pPr>
            <a:endParaRPr lang="en-US" dirty="0" smtClean="0">
              <a:solidFill>
                <a:srgbClr val="9BBB59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 smtClean="0"/>
              <a:t>Open in Excel and rename columns according to </a:t>
            </a:r>
            <a:r>
              <a:rPr lang="en-US" dirty="0" smtClean="0">
                <a:solidFill>
                  <a:schemeClr val="accent3"/>
                </a:solidFill>
                <a:latin typeface="Courier New"/>
                <a:cs typeface="Courier New"/>
              </a:rPr>
              <a:t>_</a:t>
            </a:r>
            <a:r>
              <a:rPr lang="en-US" dirty="0" err="1" smtClean="0">
                <a:solidFill>
                  <a:schemeClr val="accent3"/>
                </a:solidFill>
                <a:latin typeface="Courier New"/>
                <a:cs typeface="Courier New"/>
              </a:rPr>
              <a:t>header.txt</a:t>
            </a:r>
            <a:endParaRPr lang="en-US" dirty="0" smtClean="0">
              <a:solidFill>
                <a:schemeClr val="accent3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dirty="0">
              <a:solidFill>
                <a:schemeClr val="accent3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 smtClean="0"/>
              <a:t>Delete CTUID = 0 (this is average for CMA)</a:t>
            </a:r>
          </a:p>
          <a:p>
            <a:pPr marL="0" indent="0">
              <a:buNone/>
            </a:pPr>
            <a:endParaRPr lang="en-US" dirty="0">
              <a:solidFill>
                <a:schemeClr val="accent3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 smtClean="0"/>
              <a:t>We need to alter CTUID to have 2 decimal places: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accent3"/>
                </a:solidFill>
                <a:latin typeface="Courier New"/>
                <a:cs typeface="Courier New"/>
              </a:rPr>
              <a:t>Right-click column &gt; Format Cells &gt; Number &gt; 2 decimals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>
              <a:solidFill>
                <a:schemeClr val="accent3"/>
              </a:solid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48496210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Income Data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</a:rPr>
              <a:t>Add to GIS: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3"/>
                </a:solidFill>
                <a:latin typeface="Courier New"/>
                <a:cs typeface="Courier New"/>
              </a:rPr>
              <a:t>File &gt; Add Data &gt; ..</a:t>
            </a:r>
            <a:r>
              <a:rPr lang="en-US" dirty="0" smtClean="0">
                <a:solidFill>
                  <a:schemeClr val="accent3"/>
                </a:solidFill>
                <a:latin typeface="Courier New"/>
                <a:cs typeface="Courier New"/>
              </a:rPr>
              <a:t>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Investigate income data:</a:t>
            </a:r>
          </a:p>
          <a:p>
            <a:pPr marL="0" indent="0">
              <a:buNone/>
            </a:pPr>
            <a:r>
              <a:rPr lang="en-US" dirty="0">
                <a:solidFill>
                  <a:srgbClr val="9BBB59"/>
                </a:solidFill>
                <a:latin typeface="Courier New"/>
                <a:cs typeface="Courier New"/>
              </a:rPr>
              <a:t>Right-click </a:t>
            </a: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.</a:t>
            </a:r>
            <a:r>
              <a:rPr lang="en-US" dirty="0" err="1" smtClean="0">
                <a:solidFill>
                  <a:srgbClr val="9BBB59"/>
                </a:solidFill>
                <a:latin typeface="Courier New"/>
                <a:cs typeface="Courier New"/>
              </a:rPr>
              <a:t>csv</a:t>
            </a: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 &gt; </a:t>
            </a:r>
            <a:r>
              <a:rPr lang="en-US" dirty="0">
                <a:solidFill>
                  <a:srgbClr val="9BBB59"/>
                </a:solidFill>
                <a:latin typeface="Courier New"/>
                <a:cs typeface="Courier New"/>
              </a:rPr>
              <a:t>Attribute </a:t>
            </a: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Table</a:t>
            </a:r>
          </a:p>
          <a:p>
            <a:pPr marL="0" indent="0">
              <a:buNone/>
            </a:pPr>
            <a:endParaRPr lang="en-US" dirty="0">
              <a:solidFill>
                <a:srgbClr val="9BBB59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000000"/>
                </a:solidFill>
              </a:rPr>
              <a:t>What column is shared between income data and </a:t>
            </a:r>
            <a:r>
              <a:rPr lang="en-US" dirty="0" err="1" smtClean="0">
                <a:solidFill>
                  <a:srgbClr val="000000"/>
                </a:solidFill>
              </a:rPr>
              <a:t>shapefile</a:t>
            </a:r>
            <a:r>
              <a:rPr lang="en-US" dirty="0" smtClean="0">
                <a:solidFill>
                  <a:srgbClr val="000000"/>
                </a:solidFill>
              </a:rPr>
              <a:t>?</a:t>
            </a: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7590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Joining Data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We need to join the </a:t>
            </a:r>
            <a:r>
              <a:rPr lang="en-US" dirty="0" err="1" smtClean="0"/>
              <a:t>shapefile</a:t>
            </a:r>
            <a:r>
              <a:rPr lang="en-US" dirty="0" smtClean="0"/>
              <a:t> and income so we can map income.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>
                <a:solidFill>
                  <a:schemeClr val="accent3"/>
                </a:solidFill>
                <a:latin typeface="Courier New"/>
                <a:cs typeface="Courier New"/>
              </a:rPr>
              <a:t>Right-click </a:t>
            </a:r>
            <a:r>
              <a:rPr lang="en-US" dirty="0" err="1" smtClean="0">
                <a:solidFill>
                  <a:schemeClr val="accent3"/>
                </a:solidFill>
                <a:latin typeface="Courier New"/>
                <a:cs typeface="Courier New"/>
              </a:rPr>
              <a:t>shapefile</a:t>
            </a:r>
            <a:r>
              <a:rPr lang="en-US" dirty="0" smtClean="0">
                <a:solidFill>
                  <a:schemeClr val="accent3"/>
                </a:solidFill>
                <a:latin typeface="Courier New"/>
                <a:cs typeface="Courier New"/>
              </a:rPr>
              <a:t> &gt; Properties &gt; Join </a:t>
            </a:r>
          </a:p>
          <a:p>
            <a:pPr marL="0" indent="0">
              <a:buNone/>
            </a:pPr>
            <a:endParaRPr lang="en-US" dirty="0">
              <a:solidFill>
                <a:schemeClr val="accent3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accent3"/>
                </a:solidFill>
                <a:latin typeface="Courier New"/>
                <a:cs typeface="Courier New"/>
              </a:rPr>
              <a:t>Join based on CTUID &gt; Check Join</a:t>
            </a:r>
          </a:p>
        </p:txBody>
      </p:sp>
    </p:spTree>
    <p:extLst>
      <p:ext uri="{BB962C8B-B14F-4D97-AF65-F5344CB8AC3E}">
        <p14:creationId xmlns:p14="http://schemas.microsoft.com/office/powerpoint/2010/main" val="158714362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Joining Data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Check that the join worked:</a:t>
            </a:r>
            <a:endParaRPr lang="en-US" dirty="0"/>
          </a:p>
          <a:p>
            <a:pPr marL="0" indent="0">
              <a:buNone/>
            </a:pP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Right-click </a:t>
            </a:r>
            <a:r>
              <a:rPr lang="en-US" dirty="0" err="1" smtClean="0">
                <a:solidFill>
                  <a:srgbClr val="9BBB59"/>
                </a:solidFill>
                <a:latin typeface="Courier New"/>
                <a:cs typeface="Courier New"/>
              </a:rPr>
              <a:t>shapefile</a:t>
            </a: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 &gt; Attribute Table</a:t>
            </a:r>
          </a:p>
          <a:p>
            <a:pPr marL="0" indent="0">
              <a:buNone/>
            </a:pPr>
            <a:endParaRPr lang="en-US" dirty="0">
              <a:solidFill>
                <a:srgbClr val="9BBB59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 smtClean="0"/>
              <a:t>Is median income there?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66073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Mapping Median Income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Now we want to map median income: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accent3"/>
                </a:solidFill>
                <a:latin typeface="Courier New"/>
                <a:cs typeface="Courier New"/>
              </a:rPr>
              <a:t>Right-click </a:t>
            </a:r>
            <a:r>
              <a:rPr lang="en-US" dirty="0" err="1" smtClean="0">
                <a:solidFill>
                  <a:schemeClr val="accent3"/>
                </a:solidFill>
                <a:latin typeface="Courier New"/>
                <a:cs typeface="Courier New"/>
              </a:rPr>
              <a:t>shapefile</a:t>
            </a:r>
            <a:r>
              <a:rPr lang="en-US" dirty="0" smtClean="0">
                <a:solidFill>
                  <a:schemeClr val="accent3"/>
                </a:solidFill>
                <a:latin typeface="Courier New"/>
                <a:cs typeface="Courier New"/>
              </a:rPr>
              <a:t> &gt; Properties &gt; </a:t>
            </a:r>
            <a:r>
              <a:rPr lang="en-US" dirty="0" err="1" smtClean="0">
                <a:solidFill>
                  <a:schemeClr val="accent3"/>
                </a:solidFill>
                <a:latin typeface="Courier New"/>
                <a:cs typeface="Courier New"/>
              </a:rPr>
              <a:t>Symbology</a:t>
            </a:r>
            <a:endParaRPr lang="en-US" dirty="0" smtClean="0">
              <a:solidFill>
                <a:schemeClr val="accent3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dirty="0">
              <a:solidFill>
                <a:schemeClr val="accent3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 smtClean="0"/>
              <a:t>Select Attribute to Map (Median Income)</a:t>
            </a:r>
          </a:p>
          <a:p>
            <a:pPr marL="0" indent="0">
              <a:buNone/>
            </a:pPr>
            <a:r>
              <a:rPr lang="en-US" dirty="0" smtClean="0"/>
              <a:t>Select breakpoints</a:t>
            </a:r>
          </a:p>
          <a:p>
            <a:pPr marL="0" indent="0">
              <a:buNone/>
            </a:pPr>
            <a:r>
              <a:rPr lang="en-US" dirty="0" smtClean="0"/>
              <a:t>Select </a:t>
            </a:r>
            <a:r>
              <a:rPr lang="en-US" dirty="0" err="1" smtClean="0"/>
              <a:t>colour</a:t>
            </a:r>
            <a:r>
              <a:rPr lang="en-US" dirty="0" smtClean="0"/>
              <a:t> scheme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213269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Get Data: Transit Routes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Waterloo Region Open Data: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3"/>
                </a:solidFill>
                <a:latin typeface="Courier New"/>
                <a:cs typeface="Courier New"/>
              </a:rPr>
              <a:t>http://</a:t>
            </a:r>
            <a:r>
              <a:rPr lang="en-US" dirty="0" err="1">
                <a:solidFill>
                  <a:schemeClr val="accent3"/>
                </a:solidFill>
                <a:latin typeface="Courier New"/>
                <a:cs typeface="Courier New"/>
              </a:rPr>
              <a:t>www.regionofwaterloo.ca</a:t>
            </a:r>
            <a:r>
              <a:rPr lang="en-US" dirty="0">
                <a:solidFill>
                  <a:schemeClr val="accent3"/>
                </a:solidFill>
                <a:latin typeface="Courier New"/>
                <a:cs typeface="Courier New"/>
              </a:rPr>
              <a:t>/en/</a:t>
            </a:r>
            <a:r>
              <a:rPr lang="en-US" dirty="0" err="1">
                <a:solidFill>
                  <a:schemeClr val="accent3"/>
                </a:solidFill>
                <a:latin typeface="Courier New"/>
                <a:cs typeface="Courier New"/>
              </a:rPr>
              <a:t>regionalgovernment</a:t>
            </a:r>
            <a:r>
              <a:rPr lang="en-US" dirty="0">
                <a:solidFill>
                  <a:schemeClr val="accent3"/>
                </a:solidFill>
                <a:latin typeface="Courier New"/>
                <a:cs typeface="Courier New"/>
              </a:rPr>
              <a:t>/</a:t>
            </a:r>
            <a:r>
              <a:rPr lang="en-US" dirty="0" err="1">
                <a:solidFill>
                  <a:schemeClr val="accent3"/>
                </a:solidFill>
                <a:latin typeface="Courier New"/>
                <a:cs typeface="Courier New"/>
              </a:rPr>
              <a:t>OpenDataHome.asp</a:t>
            </a:r>
            <a:endParaRPr lang="en-US" dirty="0" smtClean="0">
              <a:solidFill>
                <a:schemeClr val="accent3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Download data: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Transit – GRT Routes &gt; .</a:t>
            </a:r>
            <a:r>
              <a:rPr lang="en-US" dirty="0" err="1" smtClean="0">
                <a:solidFill>
                  <a:srgbClr val="9BBB59"/>
                </a:solidFill>
                <a:latin typeface="Courier New"/>
                <a:cs typeface="Courier New"/>
              </a:rPr>
              <a:t>shp</a:t>
            </a:r>
            <a:endParaRPr lang="en-US" dirty="0">
              <a:solidFill>
                <a:srgbClr val="9BBB59"/>
              </a:solid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58371139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Transit Route Data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Add transit data to GIS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Open properties and check projection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Open attribute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2068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Interactive Map Data - Table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>
                <a:solidFill>
                  <a:srgbClr val="000000"/>
                </a:solidFill>
              </a:rPr>
              <a:t>Map Data -&gt; Table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Select tool</a:t>
            </a:r>
            <a:r>
              <a:rPr lang="en-US" dirty="0"/>
              <a:t> </a:t>
            </a: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&gt; click on route (on map)&gt; Open attribute table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Table -&gt; Map Data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accent3"/>
                </a:solidFill>
                <a:latin typeface="Courier New"/>
                <a:cs typeface="Courier New"/>
              </a:rPr>
              <a:t>Click row in attribute table &gt; view map data</a:t>
            </a:r>
          </a:p>
        </p:txBody>
      </p:sp>
    </p:spTree>
    <p:extLst>
      <p:ext uri="{BB962C8B-B14F-4D97-AF65-F5344CB8AC3E}">
        <p14:creationId xmlns:p14="http://schemas.microsoft.com/office/powerpoint/2010/main" val="233809835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Creating a map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Layout View is used to create final map products.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Supplement data with north arrows, legends, scales.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Add text, lines, description</a:t>
            </a:r>
            <a:r>
              <a:rPr lang="en-US" smtClean="0"/>
              <a:t>, etc.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024653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Creating a map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Bottom left corner &gt; Layout View</a:t>
            </a:r>
          </a:p>
          <a:p>
            <a:pPr marL="0" indent="0">
              <a:buNone/>
            </a:pPr>
            <a:endParaRPr lang="en-US" dirty="0">
              <a:solidFill>
                <a:srgbClr val="9BBB59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Add </a:t>
            </a: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North Arrow</a:t>
            </a:r>
          </a:p>
          <a:p>
            <a:pPr marL="0" indent="0">
              <a:buNone/>
            </a:pPr>
            <a:endParaRPr lang="en-US" dirty="0">
              <a:solidFill>
                <a:srgbClr val="9BBB59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Add </a:t>
            </a: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Legend</a:t>
            </a:r>
          </a:p>
          <a:p>
            <a:pPr marL="0" indent="0">
              <a:buNone/>
            </a:pPr>
            <a:endParaRPr lang="en-US" dirty="0">
              <a:solidFill>
                <a:srgbClr val="9BBB59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Add </a:t>
            </a:r>
            <a:r>
              <a:rPr lang="en-US" dirty="0" err="1" smtClean="0">
                <a:solidFill>
                  <a:srgbClr val="9BBB59"/>
                </a:solidFill>
                <a:latin typeface="Courier New"/>
                <a:cs typeface="Courier New"/>
              </a:rPr>
              <a:t>Scalebar</a:t>
            </a:r>
            <a:endParaRPr lang="en-US" dirty="0" smtClean="0">
              <a:solidFill>
                <a:srgbClr val="9BBB59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dirty="0">
              <a:solidFill>
                <a:srgbClr val="9BBB59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 smtClean="0"/>
              <a:t>To edit data (</a:t>
            </a:r>
            <a:r>
              <a:rPr lang="en-US" dirty="0" err="1" smtClean="0"/>
              <a:t>colour</a:t>
            </a:r>
            <a:r>
              <a:rPr lang="en-US" dirty="0" smtClean="0"/>
              <a:t> scheme) go back to Data 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17534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What does GIS do?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1) Provides a database framework to integrate spatial and non-spatial data</a:t>
            </a:r>
          </a:p>
          <a:p>
            <a:pPr marL="0" indent="0">
              <a:buNone/>
            </a:pPr>
            <a:endParaRPr lang="en-US" sz="2800" dirty="0" smtClean="0"/>
          </a:p>
          <a:p>
            <a:pPr marL="0" indent="0">
              <a:buNone/>
            </a:pPr>
            <a:r>
              <a:rPr lang="en-US" sz="2800" dirty="0"/>
              <a:t>2) Mapping and visualization</a:t>
            </a:r>
          </a:p>
        </p:txBody>
      </p:sp>
    </p:spTree>
    <p:extLst>
      <p:ext uri="{BB962C8B-B14F-4D97-AF65-F5344CB8AC3E}">
        <p14:creationId xmlns:p14="http://schemas.microsoft.com/office/powerpoint/2010/main" val="25446146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What does GIS do?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>
                <a:solidFill>
                  <a:srgbClr val="7F7F7F"/>
                </a:solidFill>
              </a:rPr>
              <a:t>1) Provides a database framework to integrate spatial and non-spatial data</a:t>
            </a:r>
          </a:p>
          <a:p>
            <a:pPr marL="0" indent="0">
              <a:buNone/>
            </a:pPr>
            <a:endParaRPr lang="en-US" sz="2800" dirty="0" smtClean="0">
              <a:solidFill>
                <a:srgbClr val="7F7F7F"/>
              </a:solidFill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7F7F7F"/>
                </a:solidFill>
              </a:rPr>
              <a:t>2) Mapping and </a:t>
            </a:r>
            <a:r>
              <a:rPr lang="en-US" sz="2800" dirty="0" smtClean="0">
                <a:solidFill>
                  <a:srgbClr val="7F7F7F"/>
                </a:solidFill>
              </a:rPr>
              <a:t>visualization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/>
              <a:t>3) Analysis</a:t>
            </a:r>
          </a:p>
          <a:p>
            <a:pPr marL="0" indent="0"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3440613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GIS Software</a:t>
            </a:r>
            <a:endParaRPr lang="en-US" b="1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chemeClr val="accent3"/>
                </a:solidFill>
              </a:rPr>
              <a:t>ArcGIS</a:t>
            </a:r>
            <a:r>
              <a:rPr lang="en-US" dirty="0" smtClean="0">
                <a:solidFill>
                  <a:schemeClr val="accent3"/>
                </a:solidFill>
              </a:rPr>
              <a:t> </a:t>
            </a:r>
          </a:p>
          <a:p>
            <a:pPr marL="0" indent="0">
              <a:buNone/>
            </a:pPr>
            <a:r>
              <a:rPr lang="en-US" sz="2700" dirty="0">
                <a:solidFill>
                  <a:schemeClr val="bg1">
                    <a:lumMod val="65000"/>
                  </a:schemeClr>
                </a:solidFill>
              </a:rPr>
              <a:t>	</a:t>
            </a:r>
            <a:r>
              <a:rPr lang="en-US" sz="2700" dirty="0" smtClean="0">
                <a:latin typeface="Wingdings"/>
                <a:ea typeface="Wingdings"/>
                <a:cs typeface="Wingdings"/>
                <a:sym typeface="Wingdings"/>
              </a:rPr>
              <a:t> </a:t>
            </a:r>
            <a:r>
              <a:rPr lang="en-US" sz="2700" dirty="0" smtClean="0">
                <a:sym typeface="Wingdings"/>
              </a:rPr>
              <a:t>Most popular</a:t>
            </a:r>
          </a:p>
          <a:p>
            <a:pPr marL="0" indent="0">
              <a:buNone/>
            </a:pPr>
            <a:r>
              <a:rPr lang="en-US" sz="2700" dirty="0">
                <a:latin typeface="Wingdings"/>
                <a:ea typeface="Wingdings"/>
                <a:cs typeface="Wingdings"/>
                <a:sym typeface="Wingdings"/>
              </a:rPr>
              <a:t>	</a:t>
            </a:r>
            <a:r>
              <a:rPr lang="en-US" sz="2700" dirty="0" smtClean="0">
                <a:latin typeface="Wingdings"/>
                <a:ea typeface="Wingdings"/>
                <a:cs typeface="Wingdings"/>
                <a:sym typeface="Wingdings"/>
              </a:rPr>
              <a:t> </a:t>
            </a:r>
            <a:r>
              <a:rPr lang="en-US" sz="2700" dirty="0" smtClean="0">
                <a:sym typeface="Wingdings"/>
              </a:rPr>
              <a:t>Online and desktop versions</a:t>
            </a:r>
          </a:p>
          <a:p>
            <a:pPr marL="0" indent="0">
              <a:buNone/>
            </a:pPr>
            <a:r>
              <a:rPr lang="en-US" sz="2700" dirty="0" smtClean="0">
                <a:latin typeface="Wingdings"/>
                <a:ea typeface="Wingdings"/>
                <a:cs typeface="Wingdings"/>
                <a:sym typeface="Wingdings"/>
              </a:rPr>
              <a:t>	 </a:t>
            </a:r>
            <a:r>
              <a:rPr lang="en-US" sz="2700" dirty="0" smtClean="0">
                <a:sym typeface="Wingdings"/>
              </a:rPr>
              <a:t>Probably use this in professional </a:t>
            </a:r>
          </a:p>
          <a:p>
            <a:pPr marL="0" indent="0">
              <a:buNone/>
            </a:pPr>
            <a:r>
              <a:rPr lang="en-US" sz="2700" dirty="0" smtClean="0">
                <a:sym typeface="Wingdings"/>
              </a:rPr>
              <a:t>	      contexts</a:t>
            </a:r>
          </a:p>
          <a:p>
            <a:pPr marL="0" indent="0">
              <a:buNone/>
            </a:pPr>
            <a:endParaRPr lang="en-US" dirty="0" smtClean="0">
              <a:sym typeface="Wingdings"/>
            </a:endParaRPr>
          </a:p>
          <a:p>
            <a:pPr marL="0" indent="0">
              <a:buNone/>
            </a:pPr>
            <a:r>
              <a:rPr lang="en-US" b="1" dirty="0" smtClean="0">
                <a:solidFill>
                  <a:schemeClr val="accent3"/>
                </a:solidFill>
              </a:rPr>
              <a:t>Quantum GIS</a:t>
            </a:r>
            <a:r>
              <a:rPr lang="en-US" dirty="0" smtClean="0">
                <a:solidFill>
                  <a:schemeClr val="accent3"/>
                </a:solidFill>
              </a:rPr>
              <a:t> </a:t>
            </a:r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sz="2700" dirty="0" smtClean="0">
                <a:latin typeface="Wingdings"/>
                <a:ea typeface="Wingdings"/>
                <a:cs typeface="Wingdings"/>
                <a:sym typeface="Wingdings"/>
              </a:rPr>
              <a:t> </a:t>
            </a:r>
            <a:r>
              <a:rPr lang="en-US" sz="2700" dirty="0" smtClean="0">
                <a:sym typeface="Wingdings"/>
              </a:rPr>
              <a:t>Free and open source</a:t>
            </a:r>
          </a:p>
          <a:p>
            <a:pPr marL="0" indent="0">
              <a:buNone/>
            </a:pPr>
            <a:r>
              <a:rPr lang="en-US" sz="2700" dirty="0" smtClean="0">
                <a:latin typeface="Wingdings"/>
                <a:ea typeface="Wingdings"/>
                <a:cs typeface="Wingdings"/>
                <a:sym typeface="Wingdings"/>
              </a:rPr>
              <a:t>	 </a:t>
            </a:r>
            <a:r>
              <a:rPr lang="en-US" sz="2700" dirty="0" smtClean="0">
                <a:sym typeface="Wingdings"/>
              </a:rPr>
              <a:t>Robust user community</a:t>
            </a:r>
            <a:endParaRPr lang="en-US" sz="2700" dirty="0" smtClean="0"/>
          </a:p>
        </p:txBody>
      </p:sp>
    </p:spTree>
    <p:extLst>
      <p:ext uri="{BB962C8B-B14F-4D97-AF65-F5344CB8AC3E}">
        <p14:creationId xmlns:p14="http://schemas.microsoft.com/office/powerpoint/2010/main" val="15297817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Map Projections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/>
              <a:t>Earth is an oblate </a:t>
            </a:r>
            <a:r>
              <a:rPr lang="en-US" sz="2800" dirty="0" err="1" smtClean="0"/>
              <a:t>spheriod</a:t>
            </a:r>
            <a:r>
              <a:rPr lang="en-US" sz="2800" dirty="0" smtClean="0"/>
              <a:t>.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Computer screens and maps are flat.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Map projections represent </a:t>
            </a:r>
            <a:r>
              <a:rPr lang="en-US" sz="2800" dirty="0" err="1" smtClean="0"/>
              <a:t>spheriods</a:t>
            </a:r>
            <a:r>
              <a:rPr lang="en-US" sz="2800" dirty="0" smtClean="0"/>
              <a:t> on flat surface. However, often a trade-off between distance, direction, scale, and area.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7194625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700" y="0"/>
            <a:ext cx="80834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1313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08000"/>
            <a:ext cx="9144000" cy="5838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4875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Spatial Data Types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>
                <a:solidFill>
                  <a:schemeClr val="accent3"/>
                </a:solidFill>
              </a:rPr>
              <a:t>Raster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latin typeface="Wingdings"/>
                <a:ea typeface="Wingdings"/>
                <a:cs typeface="Wingdings"/>
                <a:sym typeface="Wingdings"/>
              </a:rPr>
              <a:t> </a:t>
            </a:r>
            <a:r>
              <a:rPr lang="en-US" dirty="0">
                <a:sym typeface="Wingdings"/>
              </a:rPr>
              <a:t>G</a:t>
            </a:r>
            <a:r>
              <a:rPr lang="en-US" dirty="0" smtClean="0"/>
              <a:t>rid cells (rows, columns)</a:t>
            </a:r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dirty="0" smtClean="0">
                <a:latin typeface="Wingdings"/>
                <a:ea typeface="Wingdings"/>
                <a:cs typeface="Wingdings"/>
                <a:sym typeface="Wingdings"/>
              </a:rPr>
              <a:t> </a:t>
            </a:r>
            <a:r>
              <a:rPr lang="en-US" dirty="0">
                <a:sym typeface="Wingdings"/>
              </a:rPr>
              <a:t>E</a:t>
            </a:r>
            <a:r>
              <a:rPr lang="en-US" dirty="0" smtClean="0"/>
              <a:t>ach cell contains data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sz="2500" dirty="0" smtClean="0">
              <a:solidFill>
                <a:srgbClr val="9BBB59"/>
              </a:solidFill>
            </a:endParaRPr>
          </a:p>
          <a:p>
            <a:pPr marL="0" indent="0">
              <a:buNone/>
            </a:pPr>
            <a:r>
              <a:rPr lang="en-US" sz="2500" dirty="0" smtClean="0">
                <a:solidFill>
                  <a:srgbClr val="9BBB59"/>
                </a:solidFill>
              </a:rPr>
              <a:t>Example:</a:t>
            </a:r>
            <a:r>
              <a:rPr lang="en-US" sz="2500" dirty="0" smtClean="0"/>
              <a:t> Satellite image of Kitchener, each cell contains </a:t>
            </a:r>
            <a:r>
              <a:rPr lang="en-US" sz="2500" dirty="0" err="1" smtClean="0"/>
              <a:t>colour</a:t>
            </a:r>
            <a:r>
              <a:rPr lang="en-US" sz="2500" dirty="0" smtClean="0"/>
              <a:t> </a:t>
            </a:r>
            <a:r>
              <a:rPr lang="en-US" sz="2500" dirty="0"/>
              <a:t>/</a:t>
            </a:r>
            <a:r>
              <a:rPr lang="en-US" sz="2500" dirty="0" smtClean="0"/>
              <a:t> temperature </a:t>
            </a:r>
            <a:r>
              <a:rPr lang="en-US" sz="2500" dirty="0"/>
              <a:t>/</a:t>
            </a:r>
            <a:r>
              <a:rPr lang="en-US" sz="2500" dirty="0" smtClean="0"/>
              <a:t> elevation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39945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614</TotalTime>
  <Words>652</Words>
  <Application>Microsoft Macintosh PowerPoint</Application>
  <PresentationFormat>On-screen Show (4:3)</PresentationFormat>
  <Paragraphs>154</Paragraphs>
  <Slides>29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0" baseType="lpstr">
      <vt:lpstr>Office Theme</vt:lpstr>
      <vt:lpstr>Introduction to GIS</vt:lpstr>
      <vt:lpstr>What does GIS do?</vt:lpstr>
      <vt:lpstr>What does GIS do?</vt:lpstr>
      <vt:lpstr>What does GIS do?</vt:lpstr>
      <vt:lpstr>GIS Software</vt:lpstr>
      <vt:lpstr>Map Projections</vt:lpstr>
      <vt:lpstr>PowerPoint Presentation</vt:lpstr>
      <vt:lpstr>PowerPoint Presentation</vt:lpstr>
      <vt:lpstr>Spatial Data Types</vt:lpstr>
      <vt:lpstr>PowerPoint Presentation</vt:lpstr>
      <vt:lpstr>Spatial Data Types</vt:lpstr>
      <vt:lpstr>PowerPoint Presentation</vt:lpstr>
      <vt:lpstr>File types</vt:lpstr>
      <vt:lpstr>PowerPoint Presentation</vt:lpstr>
      <vt:lpstr>GIS: Getting Started</vt:lpstr>
      <vt:lpstr>Waterloo Region Census Tracts</vt:lpstr>
      <vt:lpstr>Waterloo Region Census Tracts</vt:lpstr>
      <vt:lpstr>Income Data</vt:lpstr>
      <vt:lpstr>Income Data</vt:lpstr>
      <vt:lpstr>Income Data</vt:lpstr>
      <vt:lpstr>Income Data</vt:lpstr>
      <vt:lpstr>Joining Data</vt:lpstr>
      <vt:lpstr>Joining Data</vt:lpstr>
      <vt:lpstr>Mapping Median Income</vt:lpstr>
      <vt:lpstr>Get Data: Transit Routes</vt:lpstr>
      <vt:lpstr>Transit Route Data</vt:lpstr>
      <vt:lpstr>Interactive Map Data - Table</vt:lpstr>
      <vt:lpstr>Creating a map</vt:lpstr>
      <vt:lpstr>Creating a map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 Quick</dc:creator>
  <cp:lastModifiedBy>Matt Quick</cp:lastModifiedBy>
  <cp:revision>168</cp:revision>
  <dcterms:created xsi:type="dcterms:W3CDTF">2015-11-23T15:55:44Z</dcterms:created>
  <dcterms:modified xsi:type="dcterms:W3CDTF">2015-12-03T01:17:34Z</dcterms:modified>
</cp:coreProperties>
</file>

<file path=docProps/thumbnail.jpeg>
</file>